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对角圆角矩形 1"/>
          <p:cNvSpPr/>
          <p:nvPr/>
        </p:nvSpPr>
        <p:spPr>
          <a:xfrm>
            <a:off x="2069465" y="692785"/>
            <a:ext cx="1510665" cy="539750"/>
          </a:xfrm>
          <a:prstGeom prst="round2Diag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会前</a:t>
            </a:r>
            <a:endParaRPr lang="zh-CN" altLang="en-US" sz="200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" name="对角圆角矩形 2"/>
          <p:cNvSpPr/>
          <p:nvPr/>
        </p:nvSpPr>
        <p:spPr>
          <a:xfrm>
            <a:off x="2058035" y="5333365"/>
            <a:ext cx="1510665" cy="539750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会后</a:t>
            </a:r>
            <a:endParaRPr lang="zh-CN" altLang="en-US" sz="200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4" name="对角圆角矩形 3"/>
          <p:cNvSpPr/>
          <p:nvPr/>
        </p:nvSpPr>
        <p:spPr>
          <a:xfrm>
            <a:off x="2058035" y="2908300"/>
            <a:ext cx="1510665" cy="539750"/>
          </a:xfrm>
          <a:prstGeom prst="round2Diag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会中</a:t>
            </a:r>
            <a:endParaRPr lang="zh-CN" altLang="en-US" sz="200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grpSp>
        <p:nvGrpSpPr>
          <p:cNvPr id="28" name="组合 27"/>
          <p:cNvGrpSpPr/>
          <p:nvPr/>
        </p:nvGrpSpPr>
        <p:grpSpPr>
          <a:xfrm>
            <a:off x="4428490" y="320675"/>
            <a:ext cx="7129780" cy="1120140"/>
            <a:chOff x="6970" y="1463"/>
            <a:chExt cx="11228" cy="1764"/>
          </a:xfrm>
        </p:grpSpPr>
        <p:sp>
          <p:nvSpPr>
            <p:cNvPr id="5" name="矩形 4"/>
            <p:cNvSpPr/>
            <p:nvPr/>
          </p:nvSpPr>
          <p:spPr>
            <a:xfrm>
              <a:off x="6970" y="1463"/>
              <a:ext cx="11228" cy="106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1905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lang="zh-CN" altLang="en-US" sz="1700" b="1">
                  <a:solidFill>
                    <a:schemeClr val="tx1"/>
                  </a:solidFill>
                  <a:latin typeface="方正仿宋简体" panose="02000000000000000000" charset="-122"/>
                  <a:ea typeface="方正仿宋简体" panose="02000000000000000000" charset="-122"/>
                  <a:cs typeface="方正仿宋简体" panose="02000000000000000000" charset="-122"/>
                </a:rPr>
                <a:t>1.采取集中学习和自学相结合的方式，组织团员重点学习“学习材料汇编”相关内容（11 月底以前）；</a:t>
              </a:r>
              <a:endParaRPr lang="zh-CN" altLang="en-US" sz="1700" b="1">
                <a:solidFill>
                  <a:schemeClr val="tx1"/>
                </a:solidFill>
                <a:latin typeface="方正仿宋简体" panose="02000000000000000000" charset="-122"/>
                <a:ea typeface="方正仿宋简体" panose="02000000000000000000" charset="-122"/>
                <a:cs typeface="方正仿宋简体" panose="02000000000000000000" charset="-122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6970" y="2696"/>
              <a:ext cx="11227" cy="531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1905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lang="zh-CN" altLang="en-US" sz="1700" b="1" dirty="0">
                  <a:solidFill>
                    <a:schemeClr val="tx1"/>
                  </a:solidFill>
                  <a:latin typeface="方正仿宋简体" panose="02000000000000000000" charset="-122"/>
                  <a:ea typeface="方正仿宋简体" panose="02000000000000000000" charset="-122"/>
                  <a:cs typeface="方正仿宋简体" panose="02000000000000000000" charset="-122"/>
                </a:rPr>
                <a:t>2.团员联系自己实际撰写</a:t>
              </a:r>
              <a:r>
                <a:rPr lang="zh-CN" altLang="en-US" sz="1700" b="1">
                  <a:solidFill>
                    <a:schemeClr val="tx1"/>
                  </a:solidFill>
                  <a:latin typeface="方正仿宋简体" panose="02000000000000000000" charset="-122"/>
                  <a:ea typeface="方正仿宋简体" panose="02000000000000000000" charset="-122"/>
                  <a:cs typeface="方正仿宋简体" panose="02000000000000000000" charset="-122"/>
                </a:rPr>
                <a:t>发言材料。</a:t>
              </a:r>
              <a:endParaRPr lang="zh-CN" altLang="en-US" sz="1700" b="1" dirty="0">
                <a:solidFill>
                  <a:schemeClr val="tx1"/>
                </a:solidFill>
                <a:latin typeface="方正仿宋简体" panose="02000000000000000000" charset="-122"/>
                <a:ea typeface="方正仿宋简体" panose="02000000000000000000" charset="-122"/>
                <a:cs typeface="方正仿宋简体" panose="02000000000000000000" charset="-122"/>
              </a:endParaRPr>
            </a:p>
          </p:txBody>
        </p:sp>
      </p:grpSp>
      <p:grpSp>
        <p:nvGrpSpPr>
          <p:cNvPr id="29" name="组合 28"/>
          <p:cNvGrpSpPr/>
          <p:nvPr/>
        </p:nvGrpSpPr>
        <p:grpSpPr>
          <a:xfrm>
            <a:off x="4425315" y="1905000"/>
            <a:ext cx="7129780" cy="2536190"/>
            <a:chOff x="6967" y="3408"/>
            <a:chExt cx="11228" cy="3994"/>
          </a:xfrm>
        </p:grpSpPr>
        <p:sp>
          <p:nvSpPr>
            <p:cNvPr id="15" name="矩形 14"/>
            <p:cNvSpPr/>
            <p:nvPr/>
          </p:nvSpPr>
          <p:spPr>
            <a:xfrm>
              <a:off x="6970" y="3408"/>
              <a:ext cx="11223" cy="532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lang="zh-CN" altLang="en-US" sz="1700" b="1">
                  <a:solidFill>
                    <a:schemeClr val="tx1"/>
                  </a:solidFill>
                  <a:latin typeface="方正仿宋简体" panose="02000000000000000000" charset="-122"/>
                  <a:ea typeface="方正仿宋简体" panose="02000000000000000000" charset="-122"/>
                  <a:cs typeface="方正仿宋简体" panose="02000000000000000000" charset="-122"/>
                </a:rPr>
                <a:t>1.齐唱团歌；</a:t>
              </a:r>
              <a:endParaRPr lang="zh-CN" altLang="en-US" sz="1700" b="1">
                <a:solidFill>
                  <a:schemeClr val="tx1"/>
                </a:solidFill>
                <a:latin typeface="方正仿宋简体" panose="02000000000000000000" charset="-122"/>
                <a:ea typeface="方正仿宋简体" panose="02000000000000000000" charset="-122"/>
                <a:cs typeface="方正仿宋简体" panose="02000000000000000000" charset="-122"/>
              </a:endParaRPr>
            </a:p>
          </p:txBody>
        </p:sp>
        <p:sp>
          <p:nvSpPr>
            <p:cNvPr id="18" name="矩形 17"/>
            <p:cNvSpPr/>
            <p:nvPr/>
          </p:nvSpPr>
          <p:spPr>
            <a:xfrm>
              <a:off x="6967" y="6186"/>
              <a:ext cx="11227" cy="531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lang="zh-CN" altLang="en-US" sz="1700" b="1">
                  <a:solidFill>
                    <a:schemeClr val="tx1"/>
                  </a:solidFill>
                  <a:latin typeface="方正仿宋简体" panose="02000000000000000000" charset="-122"/>
                  <a:ea typeface="方正仿宋简体" panose="02000000000000000000" charset="-122"/>
                  <a:cs typeface="方正仿宋简体" panose="02000000000000000000" charset="-122"/>
                </a:rPr>
                <a:t>5.学院团组织负责人、班主任（辅导员）、教师党团员点评</a:t>
              </a:r>
              <a:r>
                <a:rPr lang="zh-CN" altLang="en-US" sz="1700" b="1" dirty="0">
                  <a:solidFill>
                    <a:schemeClr val="tx1"/>
                  </a:solidFill>
                  <a:latin typeface="方正仿宋简体" panose="02000000000000000000" charset="-122"/>
                  <a:ea typeface="方正仿宋简体" panose="02000000000000000000" charset="-122"/>
                  <a:cs typeface="方正仿宋简体" panose="02000000000000000000" charset="-122"/>
                </a:rPr>
                <a:t>讲话；</a:t>
              </a:r>
              <a:endParaRPr lang="zh-CN" altLang="en-US" sz="1700" b="1" dirty="0">
                <a:solidFill>
                  <a:schemeClr val="tx1"/>
                </a:solidFill>
                <a:latin typeface="方正仿宋简体" panose="02000000000000000000" charset="-122"/>
                <a:ea typeface="方正仿宋简体" panose="02000000000000000000" charset="-122"/>
                <a:cs typeface="方正仿宋简体" panose="02000000000000000000" charset="-122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6967" y="4111"/>
              <a:ext cx="11227" cy="532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lang="zh-CN" altLang="en-US" sz="1700" b="1">
                  <a:solidFill>
                    <a:schemeClr val="tx1"/>
                  </a:solidFill>
                  <a:latin typeface="方正仿宋简体" panose="02000000000000000000" charset="-122"/>
                  <a:ea typeface="方正仿宋简体" panose="02000000000000000000" charset="-122"/>
                  <a:cs typeface="方正仿宋简体" panose="02000000000000000000" charset="-122"/>
                </a:rPr>
                <a:t>2.团支部书记汇报情况，交流体会认识；</a:t>
              </a:r>
              <a:endParaRPr lang="zh-CN" altLang="en-US" sz="1700" b="1">
                <a:solidFill>
                  <a:schemeClr val="tx1"/>
                </a:solidFill>
                <a:latin typeface="方正仿宋简体" panose="02000000000000000000" charset="-122"/>
                <a:ea typeface="方正仿宋简体" panose="02000000000000000000" charset="-122"/>
                <a:cs typeface="方正仿宋简体" panose="02000000000000000000" charset="-122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967" y="4814"/>
              <a:ext cx="11229" cy="531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lang="zh-CN" altLang="en-US" sz="1700" b="1">
                  <a:solidFill>
                    <a:schemeClr val="tx1"/>
                  </a:solidFill>
                  <a:latin typeface="方正仿宋简体" panose="02000000000000000000" charset="-122"/>
                  <a:ea typeface="方正仿宋简体" panose="02000000000000000000" charset="-122"/>
                  <a:cs typeface="方正仿宋简体" panose="02000000000000000000" charset="-122"/>
                </a:rPr>
                <a:t>3.其他成员依次发言，评议；</a:t>
              </a:r>
              <a:endParaRPr lang="zh-CN" altLang="en-US" sz="1700" b="1">
                <a:solidFill>
                  <a:schemeClr val="tx1"/>
                </a:solidFill>
                <a:latin typeface="方正仿宋简体" panose="02000000000000000000" charset="-122"/>
                <a:ea typeface="方正仿宋简体" panose="02000000000000000000" charset="-122"/>
                <a:cs typeface="方正仿宋简体" panose="02000000000000000000" charset="-122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6967" y="5501"/>
              <a:ext cx="11227" cy="532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lang="zh-CN" altLang="en-US" sz="1700" b="1">
                  <a:solidFill>
                    <a:schemeClr val="tx1"/>
                  </a:solidFill>
                  <a:latin typeface="方正仿宋简体" panose="02000000000000000000" charset="-122"/>
                  <a:ea typeface="方正仿宋简体" panose="02000000000000000000" charset="-122"/>
                  <a:cs typeface="方正仿宋简体" panose="02000000000000000000" charset="-122"/>
                </a:rPr>
                <a:t>4.支部组织进行团员先进性评价并汇总；</a:t>
              </a:r>
              <a:endParaRPr lang="zh-CN" altLang="en-US" sz="1700" b="1">
                <a:solidFill>
                  <a:schemeClr val="tx1"/>
                </a:solidFill>
                <a:latin typeface="方正仿宋简体" panose="02000000000000000000" charset="-122"/>
                <a:ea typeface="方正仿宋简体" panose="02000000000000000000" charset="-122"/>
                <a:cs typeface="方正仿宋简体" panose="02000000000000000000" charset="-122"/>
              </a:endParaRPr>
            </a:p>
          </p:txBody>
        </p:sp>
        <p:sp>
          <p:nvSpPr>
            <p:cNvPr id="22" name="矩形 21"/>
            <p:cNvSpPr/>
            <p:nvPr/>
          </p:nvSpPr>
          <p:spPr>
            <a:xfrm>
              <a:off x="6970" y="6870"/>
              <a:ext cx="11225" cy="532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lang="zh-CN" altLang="en-US" sz="1700" b="1">
                  <a:solidFill>
                    <a:schemeClr val="tx1"/>
                  </a:solidFill>
                  <a:latin typeface="方正仿宋简体" panose="02000000000000000000" charset="-122"/>
                  <a:ea typeface="方正仿宋简体" panose="02000000000000000000" charset="-122"/>
                  <a:cs typeface="方正仿宋简体" panose="02000000000000000000" charset="-122"/>
                </a:rPr>
                <a:t>6.重温入团誓词。</a:t>
              </a:r>
              <a:endParaRPr lang="zh-CN" altLang="en-US" sz="1700" b="1">
                <a:solidFill>
                  <a:schemeClr val="tx1"/>
                </a:solidFill>
                <a:latin typeface="方正仿宋简体" panose="02000000000000000000" charset="-122"/>
                <a:ea typeface="方正仿宋简体" panose="02000000000000000000" charset="-122"/>
                <a:cs typeface="方正仿宋简体" panose="02000000000000000000" charset="-122"/>
              </a:endParaRP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4427220" y="4913630"/>
            <a:ext cx="7129780" cy="1551940"/>
            <a:chOff x="6967" y="7910"/>
            <a:chExt cx="11228" cy="2444"/>
          </a:xfrm>
        </p:grpSpPr>
        <p:sp>
          <p:nvSpPr>
            <p:cNvPr id="6" name="矩形 5"/>
            <p:cNvSpPr/>
            <p:nvPr/>
          </p:nvSpPr>
          <p:spPr>
            <a:xfrm>
              <a:off x="6967" y="9292"/>
              <a:ext cx="11227" cy="1063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9050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lang="zh-CN" altLang="en-US" sz="1700" b="1">
                  <a:solidFill>
                    <a:schemeClr val="tx1"/>
                  </a:solidFill>
                  <a:latin typeface="方正仿宋简体" panose="02000000000000000000" charset="-122"/>
                  <a:ea typeface="方正仿宋简体" panose="02000000000000000000" charset="-122"/>
                  <a:cs typeface="方正仿宋简体" panose="02000000000000000000" charset="-122"/>
                </a:rPr>
                <a:t>3.组织生活会情况、团员先进性评价、团员教育评议和年度团籍注册情况分别在“智慧团建”系统记载、录入，并作为支部对标定级的评价内容。</a:t>
              </a:r>
              <a:endParaRPr lang="zh-CN" altLang="en-US" sz="1700" b="1">
                <a:solidFill>
                  <a:schemeClr val="tx1"/>
                </a:solidFill>
                <a:latin typeface="方正仿宋简体" panose="02000000000000000000" charset="-122"/>
                <a:ea typeface="方正仿宋简体" panose="02000000000000000000" charset="-122"/>
                <a:cs typeface="方正仿宋简体" panose="02000000000000000000" charset="-122"/>
              </a:endParaRPr>
            </a:p>
          </p:txBody>
        </p:sp>
        <p:sp>
          <p:nvSpPr>
            <p:cNvPr id="23" name="矩形 22"/>
            <p:cNvSpPr/>
            <p:nvPr/>
          </p:nvSpPr>
          <p:spPr>
            <a:xfrm>
              <a:off x="6969" y="8601"/>
              <a:ext cx="11226" cy="531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9050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lang="zh-CN" altLang="en-US" sz="1700" b="1" dirty="0">
                  <a:solidFill>
                    <a:schemeClr val="tx1"/>
                  </a:solidFill>
                  <a:latin typeface="方正仿宋简体" panose="02000000000000000000" charset="-122"/>
                  <a:ea typeface="方正仿宋简体" panose="02000000000000000000" charset="-122"/>
                  <a:cs typeface="方正仿宋简体" panose="02000000000000000000" charset="-122"/>
                </a:rPr>
                <a:t>2.学院报送材料（附件</a:t>
              </a:r>
              <a:r>
                <a:rPr lang="en-US" altLang="zh-CN" sz="1700" b="1" dirty="0">
                  <a:solidFill>
                    <a:schemeClr val="tx1"/>
                  </a:solidFill>
                  <a:latin typeface="方正仿宋简体" panose="02000000000000000000" charset="-122"/>
                  <a:ea typeface="方正仿宋简体" panose="02000000000000000000" charset="-122"/>
                  <a:cs typeface="方正仿宋简体" panose="02000000000000000000" charset="-122"/>
                </a:rPr>
                <a:t>7</a:t>
              </a:r>
              <a:r>
                <a:rPr lang="zh-CN" altLang="en-US" sz="1700" b="1" dirty="0">
                  <a:solidFill>
                    <a:schemeClr val="tx1"/>
                  </a:solidFill>
                  <a:latin typeface="方正仿宋简体" panose="02000000000000000000" charset="-122"/>
                  <a:ea typeface="方正仿宋简体" panose="02000000000000000000" charset="-122"/>
                  <a:cs typeface="方正仿宋简体" panose="02000000000000000000" charset="-122"/>
                </a:rPr>
                <a:t>）；</a:t>
              </a:r>
              <a:endParaRPr lang="zh-CN" altLang="en-US" sz="1700" b="1" dirty="0">
                <a:solidFill>
                  <a:schemeClr val="tx1"/>
                </a:solidFill>
                <a:latin typeface="方正仿宋简体" panose="02000000000000000000" charset="-122"/>
                <a:ea typeface="方正仿宋简体" panose="02000000000000000000" charset="-122"/>
                <a:cs typeface="方正仿宋简体" panose="02000000000000000000" charset="-122"/>
              </a:endParaRPr>
            </a:p>
          </p:txBody>
        </p:sp>
        <p:sp>
          <p:nvSpPr>
            <p:cNvPr id="24" name="矩形 23"/>
            <p:cNvSpPr/>
            <p:nvPr/>
          </p:nvSpPr>
          <p:spPr>
            <a:xfrm>
              <a:off x="6969" y="7910"/>
              <a:ext cx="11225" cy="532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9050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lang="zh-CN" altLang="en-US" sz="1700" b="1" dirty="0">
                  <a:solidFill>
                    <a:schemeClr val="tx1"/>
                  </a:solidFill>
                  <a:latin typeface="方正仿宋简体" panose="02000000000000000000" charset="-122"/>
                  <a:ea typeface="方正仿宋简体" panose="02000000000000000000" charset="-122"/>
                  <a:cs typeface="方正仿宋简体" panose="02000000000000000000" charset="-122"/>
                </a:rPr>
                <a:t>1.学院收集存档各支部材料（会议发言材料、附件</a:t>
              </a:r>
              <a:r>
                <a:rPr lang="en-US" altLang="zh-CN" sz="1700" b="1" dirty="0">
                  <a:solidFill>
                    <a:schemeClr val="tx1"/>
                  </a:solidFill>
                  <a:latin typeface="方正仿宋简体" panose="02000000000000000000" charset="-122"/>
                  <a:ea typeface="方正仿宋简体" panose="02000000000000000000" charset="-122"/>
                  <a:cs typeface="方正仿宋简体" panose="02000000000000000000" charset="-122"/>
                </a:rPr>
                <a:t>4</a:t>
              </a:r>
              <a:r>
                <a:rPr lang="zh-CN" altLang="en-US" sz="1700" b="1" dirty="0">
                  <a:solidFill>
                    <a:schemeClr val="tx1"/>
                  </a:solidFill>
                  <a:latin typeface="方正仿宋简体" panose="02000000000000000000" charset="-122"/>
                  <a:ea typeface="方正仿宋简体" panose="02000000000000000000" charset="-122"/>
                  <a:cs typeface="方正仿宋简体" panose="02000000000000000000" charset="-122"/>
                </a:rPr>
                <a:t>、附件</a:t>
              </a:r>
              <a:r>
                <a:rPr lang="en-US" altLang="zh-CN" sz="1700" b="1" dirty="0">
                  <a:solidFill>
                    <a:schemeClr val="tx1"/>
                  </a:solidFill>
                  <a:latin typeface="方正仿宋简体" panose="02000000000000000000" charset="-122"/>
                  <a:ea typeface="方正仿宋简体" panose="02000000000000000000" charset="-122"/>
                  <a:cs typeface="方正仿宋简体" panose="02000000000000000000" charset="-122"/>
                </a:rPr>
                <a:t>5</a:t>
              </a:r>
              <a:r>
                <a:rPr lang="zh-CN" altLang="en-US" sz="1700" b="1" dirty="0">
                  <a:solidFill>
                    <a:schemeClr val="tx1"/>
                  </a:solidFill>
                  <a:latin typeface="方正仿宋简体" panose="02000000000000000000" charset="-122"/>
                  <a:ea typeface="方正仿宋简体" panose="02000000000000000000" charset="-122"/>
                  <a:cs typeface="方正仿宋简体" panose="02000000000000000000" charset="-122"/>
                  <a:sym typeface="+mn-ea"/>
                </a:rPr>
                <a:t>、附件</a:t>
              </a:r>
              <a:r>
                <a:rPr lang="en-US" altLang="zh-CN" sz="1700" b="1" dirty="0">
                  <a:solidFill>
                    <a:schemeClr val="tx1"/>
                  </a:solidFill>
                  <a:latin typeface="方正仿宋简体" panose="02000000000000000000" charset="-122"/>
                  <a:ea typeface="方正仿宋简体" panose="02000000000000000000" charset="-122"/>
                  <a:cs typeface="方正仿宋简体" panose="02000000000000000000" charset="-122"/>
                  <a:sym typeface="+mn-ea"/>
                </a:rPr>
                <a:t>6</a:t>
              </a:r>
              <a:r>
                <a:rPr lang="zh-CN" altLang="en-US" sz="1700" b="1" dirty="0">
                  <a:solidFill>
                    <a:schemeClr val="tx1"/>
                  </a:solidFill>
                  <a:latin typeface="方正仿宋简体" panose="02000000000000000000" charset="-122"/>
                  <a:ea typeface="方正仿宋简体" panose="02000000000000000000" charset="-122"/>
                  <a:cs typeface="方正仿宋简体" panose="02000000000000000000" charset="-122"/>
                </a:rPr>
                <a:t>）；</a:t>
              </a:r>
              <a:endParaRPr lang="zh-CN" altLang="en-US" sz="1700" b="1" dirty="0">
                <a:solidFill>
                  <a:schemeClr val="tx1"/>
                </a:solidFill>
                <a:latin typeface="方正仿宋简体" panose="02000000000000000000" charset="-122"/>
                <a:ea typeface="方正仿宋简体" panose="02000000000000000000" charset="-122"/>
                <a:cs typeface="方正仿宋简体" panose="02000000000000000000" charset="-122"/>
              </a:endParaRPr>
            </a:p>
          </p:txBody>
        </p:sp>
      </p:grpSp>
      <p:cxnSp>
        <p:nvCxnSpPr>
          <p:cNvPr id="30" name="直接连接符 29"/>
          <p:cNvCxnSpPr>
            <a:stCxn id="5" idx="1"/>
          </p:cNvCxnSpPr>
          <p:nvPr/>
        </p:nvCxnSpPr>
        <p:spPr>
          <a:xfrm flipH="1">
            <a:off x="4015105" y="658495"/>
            <a:ext cx="413385" cy="0"/>
          </a:xfrm>
          <a:prstGeom prst="line">
            <a:avLst/>
          </a:prstGeom>
          <a:ln w="254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接连接符 30"/>
          <p:cNvCxnSpPr/>
          <p:nvPr/>
        </p:nvCxnSpPr>
        <p:spPr>
          <a:xfrm flipH="1">
            <a:off x="4015105" y="1272540"/>
            <a:ext cx="410210" cy="0"/>
          </a:xfrm>
          <a:prstGeom prst="line">
            <a:avLst/>
          </a:prstGeom>
          <a:ln w="254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接连接符 31"/>
          <p:cNvCxnSpPr>
            <a:endCxn id="2" idx="0"/>
          </p:cNvCxnSpPr>
          <p:nvPr/>
        </p:nvCxnSpPr>
        <p:spPr>
          <a:xfrm flipH="1">
            <a:off x="3580130" y="962660"/>
            <a:ext cx="443865" cy="0"/>
          </a:xfrm>
          <a:prstGeom prst="line">
            <a:avLst/>
          </a:prstGeom>
          <a:ln w="254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接连接符 32"/>
          <p:cNvCxnSpPr/>
          <p:nvPr/>
        </p:nvCxnSpPr>
        <p:spPr>
          <a:xfrm>
            <a:off x="4023995" y="653415"/>
            <a:ext cx="0" cy="632460"/>
          </a:xfrm>
          <a:prstGeom prst="line">
            <a:avLst/>
          </a:prstGeom>
          <a:ln w="254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接连接符 33"/>
          <p:cNvCxnSpPr/>
          <p:nvPr/>
        </p:nvCxnSpPr>
        <p:spPr>
          <a:xfrm flipH="1">
            <a:off x="3978275" y="2073910"/>
            <a:ext cx="447040" cy="0"/>
          </a:xfrm>
          <a:prstGeom prst="line">
            <a:avLst/>
          </a:prstGeom>
          <a:ln w="2540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接连接符 34"/>
          <p:cNvCxnSpPr/>
          <p:nvPr/>
        </p:nvCxnSpPr>
        <p:spPr>
          <a:xfrm flipH="1">
            <a:off x="3981450" y="2520315"/>
            <a:ext cx="447040" cy="0"/>
          </a:xfrm>
          <a:prstGeom prst="line">
            <a:avLst/>
          </a:prstGeom>
          <a:ln w="2540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连接符 36"/>
          <p:cNvCxnSpPr/>
          <p:nvPr/>
        </p:nvCxnSpPr>
        <p:spPr>
          <a:xfrm flipH="1">
            <a:off x="3987800" y="3402965"/>
            <a:ext cx="437515" cy="0"/>
          </a:xfrm>
          <a:prstGeom prst="line">
            <a:avLst/>
          </a:prstGeom>
          <a:ln w="2540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接连接符 37"/>
          <p:cNvCxnSpPr/>
          <p:nvPr/>
        </p:nvCxnSpPr>
        <p:spPr>
          <a:xfrm flipH="1">
            <a:off x="3987800" y="2966085"/>
            <a:ext cx="437515" cy="0"/>
          </a:xfrm>
          <a:prstGeom prst="line">
            <a:avLst/>
          </a:prstGeom>
          <a:ln w="2540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接连接符 38"/>
          <p:cNvCxnSpPr/>
          <p:nvPr/>
        </p:nvCxnSpPr>
        <p:spPr>
          <a:xfrm flipH="1">
            <a:off x="3981450" y="4272280"/>
            <a:ext cx="440690" cy="0"/>
          </a:xfrm>
          <a:prstGeom prst="line">
            <a:avLst/>
          </a:prstGeom>
          <a:ln w="2540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接连接符 39"/>
          <p:cNvCxnSpPr/>
          <p:nvPr/>
        </p:nvCxnSpPr>
        <p:spPr>
          <a:xfrm>
            <a:off x="3987800" y="2073910"/>
            <a:ext cx="0" cy="2209165"/>
          </a:xfrm>
          <a:prstGeom prst="line">
            <a:avLst/>
          </a:prstGeom>
          <a:ln w="2540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接连接符 40"/>
          <p:cNvCxnSpPr/>
          <p:nvPr/>
        </p:nvCxnSpPr>
        <p:spPr>
          <a:xfrm flipH="1">
            <a:off x="3570605" y="3178175"/>
            <a:ext cx="407670" cy="0"/>
          </a:xfrm>
          <a:prstGeom prst="line">
            <a:avLst/>
          </a:prstGeom>
          <a:ln w="2540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接连接符 41"/>
          <p:cNvCxnSpPr/>
          <p:nvPr/>
        </p:nvCxnSpPr>
        <p:spPr>
          <a:xfrm flipH="1">
            <a:off x="3980815" y="5082540"/>
            <a:ext cx="441325" cy="0"/>
          </a:xfrm>
          <a:prstGeom prst="line">
            <a:avLst/>
          </a:prstGeom>
          <a:ln w="25400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接连接符 42"/>
          <p:cNvCxnSpPr>
            <a:stCxn id="23" idx="1"/>
          </p:cNvCxnSpPr>
          <p:nvPr/>
        </p:nvCxnSpPr>
        <p:spPr>
          <a:xfrm flipH="1" flipV="1">
            <a:off x="3976370" y="5520690"/>
            <a:ext cx="452120" cy="635"/>
          </a:xfrm>
          <a:prstGeom prst="line">
            <a:avLst/>
          </a:prstGeom>
          <a:ln w="25400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接连接符 43"/>
          <p:cNvCxnSpPr/>
          <p:nvPr/>
        </p:nvCxnSpPr>
        <p:spPr>
          <a:xfrm flipH="1">
            <a:off x="3976370" y="6128385"/>
            <a:ext cx="448945" cy="0"/>
          </a:xfrm>
          <a:prstGeom prst="line">
            <a:avLst/>
          </a:prstGeom>
          <a:ln w="25400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接连接符 44"/>
          <p:cNvCxnSpPr/>
          <p:nvPr/>
        </p:nvCxnSpPr>
        <p:spPr>
          <a:xfrm flipH="1">
            <a:off x="3568700" y="5603875"/>
            <a:ext cx="407670" cy="0"/>
          </a:xfrm>
          <a:prstGeom prst="line">
            <a:avLst/>
          </a:prstGeom>
          <a:ln w="25400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接连接符 45"/>
          <p:cNvCxnSpPr/>
          <p:nvPr/>
        </p:nvCxnSpPr>
        <p:spPr>
          <a:xfrm>
            <a:off x="3987800" y="5073015"/>
            <a:ext cx="0" cy="1061085"/>
          </a:xfrm>
          <a:prstGeom prst="line">
            <a:avLst/>
          </a:prstGeom>
          <a:ln w="25400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接连接符 46"/>
          <p:cNvCxnSpPr/>
          <p:nvPr/>
        </p:nvCxnSpPr>
        <p:spPr>
          <a:xfrm flipH="1">
            <a:off x="3987800" y="3837940"/>
            <a:ext cx="437515" cy="0"/>
          </a:xfrm>
          <a:prstGeom prst="line">
            <a:avLst/>
          </a:prstGeom>
          <a:ln w="2540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文本框 47"/>
          <p:cNvSpPr txBox="1"/>
          <p:nvPr/>
        </p:nvSpPr>
        <p:spPr>
          <a:xfrm>
            <a:off x="683895" y="772160"/>
            <a:ext cx="675005" cy="501904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3200" b="1">
                <a:latin typeface="楷体" panose="02010609060101010101" charset="-122"/>
                <a:ea typeface="楷体" panose="02010609060101010101" charset="-122"/>
              </a:rPr>
              <a:t>专题组织生活会会议流程图</a:t>
            </a:r>
            <a:endParaRPr lang="zh-CN" altLang="en-US" sz="3200" b="1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17475" y="152400"/>
            <a:ext cx="10394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latin typeface="方正仿宋简体" panose="02000000000000000000" charset="-122"/>
                <a:ea typeface="方正仿宋简体" panose="02000000000000000000" charset="-122"/>
                <a:cs typeface="方正仿宋简体" panose="02000000000000000000" charset="-122"/>
              </a:rPr>
              <a:t>附件</a:t>
            </a:r>
            <a:r>
              <a:rPr lang="en-US" altLang="zh-CN" sz="2000" b="1" dirty="0">
                <a:latin typeface="方正仿宋简体" panose="02000000000000000000" charset="-122"/>
                <a:ea typeface="方正仿宋简体" panose="02000000000000000000" charset="-122"/>
                <a:cs typeface="方正仿宋简体" panose="02000000000000000000" charset="-122"/>
              </a:rPr>
              <a:t>3</a:t>
            </a:r>
            <a:endParaRPr lang="zh-CN" altLang="en-US" sz="2000" b="1" dirty="0">
              <a:latin typeface="方正仿宋简体" panose="02000000000000000000" charset="-122"/>
              <a:ea typeface="方正仿宋简体" panose="02000000000000000000" charset="-122"/>
              <a:cs typeface="方正仿宋简体" panose="02000000000000000000" charset="-122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297</Words>
  <Application>WPS 演示</Application>
  <PresentationFormat>宽屏</PresentationFormat>
  <Paragraphs>32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1" baseType="lpstr">
      <vt:lpstr>Arial</vt:lpstr>
      <vt:lpstr>宋体</vt:lpstr>
      <vt:lpstr>Wingdings</vt:lpstr>
      <vt:lpstr>黑体</vt:lpstr>
      <vt:lpstr>方正仿宋简体</vt:lpstr>
      <vt:lpstr>微软雅黑</vt:lpstr>
      <vt:lpstr>楷体</vt:lpstr>
      <vt:lpstr>Arial Unicode MS</vt:lpstr>
      <vt:lpstr>Calibri</vt:lpstr>
      <vt:lpstr>Office 主题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天涯路人1401170449</cp:lastModifiedBy>
  <cp:revision>27</cp:revision>
  <dcterms:created xsi:type="dcterms:W3CDTF">2021-11-12T09:10:00Z</dcterms:created>
  <dcterms:modified xsi:type="dcterms:W3CDTF">2021-11-16T10:45:20Z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2052-11.1.0.11045</vt:lpwstr>
  </property>
  <property fmtid="{D5CDD505-2E9C-101B-9397-08002B2CF9AE}" pid="3" name="ICV">
    <vt:lpwstr>931B528C60A4408382D0701E0C07B8EC</vt:lpwstr>
  </property>
</Properties>
</file>